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5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9" r:id="rId23"/>
    <p:sldId id="281" r:id="rId24"/>
    <p:sldId id="284" r:id="rId25"/>
    <p:sldId id="282" r:id="rId26"/>
    <p:sldId id="280" r:id="rId27"/>
    <p:sldId id="283" r:id="rId28"/>
    <p:sldId id="289" r:id="rId29"/>
    <p:sldId id="290" r:id="rId30"/>
    <p:sldId id="291" r:id="rId31"/>
    <p:sldId id="292" r:id="rId32"/>
    <p:sldId id="294" r:id="rId33"/>
    <p:sldId id="285" r:id="rId34"/>
    <p:sldId id="277" r:id="rId35"/>
    <p:sldId id="286" r:id="rId36"/>
    <p:sldId id="287" r:id="rId37"/>
    <p:sldId id="288" r:id="rId38"/>
    <p:sldId id="27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FFFF"/>
    <a:srgbClr val="0099FF"/>
    <a:srgbClr val="33CCFF"/>
    <a:srgbClr val="CCFF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ЭР\для презентации\f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930"/>
            <a:ext cx="8928992" cy="8777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:\ЭР\для презентации\f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1607"/>
            <a:ext cx="9001000" cy="82711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:\ЭР\для презентации\f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58316"/>
            <a:ext cx="9036496" cy="8777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ЭР\для презентации\f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2" y="0"/>
            <a:ext cx="9108277" cy="9944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ЭР\для презентации\fon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BA39-B7F9-4D1E-BF67-B710FA5F91B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D6BD-1B9F-4B8E-B131-5F2C8E86C42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N:\ЭР\для презентации\doct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84747"/>
            <a:ext cx="2285399" cy="3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5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ЭР\для презентации\f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Электронная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регистратура</a:t>
            </a:r>
            <a:r>
              <a:rPr lang="en-US" sz="5400" dirty="0" smtClean="0">
                <a:solidFill>
                  <a:schemeClr val="bg1"/>
                </a:solidFill>
              </a:rPr>
              <a:t> 3</a:t>
            </a:r>
            <a:r>
              <a:rPr lang="ru-RU" sz="5400" dirty="0" smtClean="0">
                <a:solidFill>
                  <a:schemeClr val="bg1"/>
                </a:solidFill>
              </a:rPr>
              <a:t>.0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96944" cy="1752600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Общее описание системы</a:t>
            </a:r>
          </a:p>
          <a:p>
            <a:pPr algn="l"/>
            <a:r>
              <a:rPr lang="ru-RU" sz="1900" dirty="0" smtClean="0"/>
              <a:t>Компания «Комплексные медицинские информационные системы» (К-МИС)</a:t>
            </a:r>
          </a:p>
          <a:p>
            <a:pPr algn="l"/>
            <a:r>
              <a:rPr lang="ru-RU" sz="1900" dirty="0" smtClean="0"/>
              <a:t>Г. Петрозаводск, Республика Карелия</a:t>
            </a:r>
          </a:p>
          <a:p>
            <a:pPr algn="l"/>
            <a:r>
              <a:rPr lang="ru-RU" sz="1900" dirty="0" smtClean="0"/>
              <a:t>Наш сайт: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http://www.kmis.ru</a:t>
            </a: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:\ЭР\на сайт\Портал записи к врачу - заполнение поле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662203"/>
            <a:ext cx="4957548" cy="47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5076056" y="1772816"/>
            <a:ext cx="2520280" cy="2016224"/>
          </a:xfrm>
          <a:prstGeom prst="borderCallout1">
            <a:avLst>
              <a:gd name="adj1" fmla="val 18750"/>
              <a:gd name="adj2" fmla="val -8333"/>
              <a:gd name="adj3" fmla="val 49019"/>
              <a:gd name="adj4" fmla="val -8926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пользователь зарегистрирован, информация автоматически подставится из личного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кабинета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этом шаге пользователю требуется заполнить информацию о 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2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ЭР\на сайт\Портал записи к врачу - талон запис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460784" cy="2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182751" y="1407411"/>
            <a:ext cx="2520280" cy="1805566"/>
          </a:xfrm>
          <a:prstGeom prst="borderCallout1">
            <a:avLst>
              <a:gd name="adj1" fmla="val 18750"/>
              <a:gd name="adj2" fmla="val -8333"/>
              <a:gd name="adj3" fmla="val 118908"/>
              <a:gd name="adj4" fmla="val -164445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сразу распечатать талон на прием к врачу или записаться к другому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специалисту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запись прошла успешно, открывается информация о записи, в которой указаны номер заявки и данные регистратуры.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9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:\ЭР\на сайт\Портал записи к врачу - запись в лист ожид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132856"/>
            <a:ext cx="6670998" cy="42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444208" y="3068960"/>
            <a:ext cx="2232248" cy="721812"/>
          </a:xfrm>
          <a:prstGeom prst="borderCallout1">
            <a:avLst>
              <a:gd name="adj1" fmla="val 18750"/>
              <a:gd name="adj2" fmla="val -8333"/>
              <a:gd name="adj3" fmla="val 252187"/>
              <a:gd name="adj4" fmla="val -182402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Записаться в лист ожидания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случае, если у определенного специалиста нет свободных номерков, можно организовать работу сервиса «Запись в лист ожидания», с помощью которого пациент может оставить заявку на прием к определенному врачу</a:t>
            </a:r>
          </a:p>
        </p:txBody>
      </p:sp>
    </p:spTree>
    <p:extLst>
      <p:ext uri="{BB962C8B-B14F-4D97-AF65-F5344CB8AC3E}">
        <p14:creationId xmlns:p14="http://schemas.microsoft.com/office/powerpoint/2010/main" val="110271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N:\ЭР\на сайт\Портал записи к врачу - личный кабине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556792"/>
            <a:ext cx="694342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3637595" y="1578082"/>
            <a:ext cx="2520280" cy="2715014"/>
          </a:xfrm>
          <a:prstGeom prst="borderCallout1">
            <a:avLst>
              <a:gd name="adj1" fmla="val 18750"/>
              <a:gd name="adj2" fmla="val -8333"/>
              <a:gd name="adj3" fmla="val 21539"/>
              <a:gd name="adj4" fmla="val -57312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номеру заявки пользователь может осуществить поиск и узнать статус записи – утверждена ли запись или нет.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же можно сразу распечатать талон на прием 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Узнать статус своей записи можно, если указать номер записи в поле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2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ЭР\на сайт\Портал записи к врачу - регистрац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3" y="1672597"/>
            <a:ext cx="5818783" cy="47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182751" y="1407411"/>
            <a:ext cx="2520280" cy="2016224"/>
          </a:xfrm>
          <a:prstGeom prst="borderCallout1">
            <a:avLst>
              <a:gd name="adj1" fmla="val 18750"/>
              <a:gd name="adj2" fmla="val -8333"/>
              <a:gd name="adj3" fmla="val 20353"/>
              <a:gd name="adj4" fmla="val -89611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пользователь зарегистрирован, информация автоматически подставится из личного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кабинета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Пользователь может зарегистрироваться, единожды заполнив данные о себе, </a:t>
            </a:r>
          </a:p>
          <a:p>
            <a:r>
              <a:rPr lang="ru-RU" dirty="0" smtClean="0"/>
              <a:t>при этом создастся личный кабинет.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8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ЭР\на сайт\Портал записи к врачу - личный кабине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484784"/>
            <a:ext cx="7529102" cy="47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065311" y="1578082"/>
            <a:ext cx="2520280" cy="2715014"/>
          </a:xfrm>
          <a:prstGeom prst="borderCallout1">
            <a:avLst>
              <a:gd name="adj1" fmla="val 18750"/>
              <a:gd name="adj2" fmla="val -8333"/>
              <a:gd name="adj3" fmla="val 30118"/>
              <a:gd name="adj4" fmla="val -73057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Основное преимущество личного кабинета – есть возможность управления записями на прием, удобный просмотр статуса записи и функция отклонения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записи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Личный кабинет доступен только зарегистрированным пользователям.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ЭР\на сайт\Портал записи к врачу - поддержка нескольких пациент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578082"/>
            <a:ext cx="6786757" cy="42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065311" y="1578082"/>
            <a:ext cx="2520280" cy="2715014"/>
          </a:xfrm>
          <a:prstGeom prst="borderCallout1">
            <a:avLst>
              <a:gd name="adj1" fmla="val 18750"/>
              <a:gd name="adj2" fmla="val -8333"/>
              <a:gd name="adj3" fmla="val 30118"/>
              <a:gd name="adj4" fmla="val -73057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записывать своих родственников и друзей и следить за состоянием их записей, при необходимости, отклонять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записи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возможность привязать несколько пациентов к одному личному кабинету.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ЭР\на сайт\Портал записи к врачу - докумен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903046"/>
            <a:ext cx="7556138" cy="47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232194" y="1844824"/>
            <a:ext cx="2520280" cy="1440160"/>
          </a:xfrm>
          <a:prstGeom prst="borderCallout1">
            <a:avLst>
              <a:gd name="adj1" fmla="val 18750"/>
              <a:gd name="adj2" fmla="val -8333"/>
              <a:gd name="adj3" fmla="val 34345"/>
              <a:gd name="adj4" fmla="val -73057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дополнительные функции доступны в справочной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Портал записи к врачу предоставляет возможность осуществить поиск участка, узнать расписание интересующих специалистов, прочитать объявления, новости, скачать необходимые документы.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9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ЭР\на сайт\Портал записи к врачу - часто задаваемые вопрос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3" y="1844824"/>
            <a:ext cx="6837040" cy="43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660232" y="2972500"/>
            <a:ext cx="2372254" cy="1030693"/>
          </a:xfrm>
          <a:prstGeom prst="borderCallout1">
            <a:avLst>
              <a:gd name="adj1" fmla="val 18750"/>
              <a:gd name="adj2" fmla="val -8333"/>
              <a:gd name="adj3" fmla="val 292890"/>
              <a:gd name="adj4" fmla="val -90812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задать свой вопрос, пролистав список вниз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справочной информации можно так же задать вопрос через форму обратной связи или прочитать другие часто задаваемые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:\ЭР\на сайт\Шаблон инфома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2" y="2252398"/>
            <a:ext cx="84744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Запись через </a:t>
            </a:r>
            <a:r>
              <a:rPr lang="ru-RU" sz="5400" dirty="0" err="1" smtClean="0">
                <a:solidFill>
                  <a:schemeClr val="bg1"/>
                </a:solidFill>
              </a:rPr>
              <a:t>инфомат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232194" y="1678226"/>
            <a:ext cx="2520280" cy="1822781"/>
          </a:xfrm>
          <a:prstGeom prst="borderCallout1">
            <a:avLst>
              <a:gd name="adj1" fmla="val 18750"/>
              <a:gd name="adj2" fmla="val -8333"/>
              <a:gd name="adj3" fmla="val 78358"/>
              <a:gd name="adj4" fmla="val -176083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Инфомат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позволяет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записаться к врачу, а так же посмотреть расписание интересующего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специалиста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некоторых медицинских организациях установлены справочные терминалы специально для тех, кто не имеет возможности выйти в интернет и не хочет стоять в очереди в регистратуру. </a:t>
            </a:r>
          </a:p>
          <a:p>
            <a:r>
              <a:rPr lang="ru-RU" dirty="0" smtClean="0"/>
              <a:t>Такой терминал называется ИНФОМАТ.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Общие сведения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6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Aft>
                <a:spcPts val="0"/>
              </a:spcAft>
              <a:buClr>
                <a:srgbClr val="33CCFF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dirty="0"/>
              <a:t>«</a:t>
            </a:r>
            <a:r>
              <a:rPr lang="ru-RU" sz="1600" b="1" dirty="0"/>
              <a:t>Электронная регистратура </a:t>
            </a:r>
            <a:r>
              <a:rPr lang="en-US" sz="1600" b="1" dirty="0"/>
              <a:t>3.0</a:t>
            </a:r>
            <a:r>
              <a:rPr lang="ru-RU" sz="1600" dirty="0"/>
              <a:t>»</a:t>
            </a:r>
            <a:r>
              <a:rPr lang="en-US" sz="1600" b="1" dirty="0"/>
              <a:t> (</a:t>
            </a:r>
            <a:r>
              <a:rPr lang="ru-RU" sz="1600" b="1" dirty="0"/>
              <a:t>ЭР 3.0)</a:t>
            </a:r>
            <a:r>
              <a:rPr lang="en-US" sz="1600" dirty="0"/>
              <a:t> </a:t>
            </a:r>
            <a:r>
              <a:rPr lang="ru-RU" sz="1600" dirty="0"/>
              <a:t>– это современная информационная система, предназначенная для создания регионального сервиса записи к врачу через Интернет</a:t>
            </a:r>
            <a:r>
              <a:rPr lang="ru-RU" sz="1600" dirty="0" smtClean="0"/>
              <a:t>.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33CCFF"/>
              </a:buClr>
              <a:buFont typeface="Courier New" panose="02070309020205020404" pitchFamily="49" charset="0"/>
              <a:buChar char="o"/>
              <a:defRPr/>
            </a:pPr>
            <a:endParaRPr lang="en-US" sz="1600" dirty="0"/>
          </a:p>
          <a:p>
            <a:pPr marL="285750" indent="-285750" algn="just" fontAlgn="auto">
              <a:spcAft>
                <a:spcPts val="0"/>
              </a:spcAft>
              <a:buClr>
                <a:srgbClr val="33CCFF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b="1" dirty="0"/>
              <a:t>ЭР</a:t>
            </a:r>
            <a:r>
              <a:rPr lang="en-US" sz="1600" b="1" dirty="0"/>
              <a:t> 3.0</a:t>
            </a:r>
            <a:r>
              <a:rPr lang="ru-RU" sz="1600" b="1" dirty="0"/>
              <a:t> </a:t>
            </a:r>
            <a:r>
              <a:rPr lang="ru-RU" sz="1600" dirty="0"/>
              <a:t>позволяет организовывать в регионе сервис ведения расписания приема специалистов различных медицинских организаций (МО), запись и </a:t>
            </a:r>
            <a:r>
              <a:rPr lang="ru-RU" sz="1600" dirty="0" err="1"/>
              <a:t>самозапись</a:t>
            </a:r>
            <a:r>
              <a:rPr lang="ru-RU" sz="1600" dirty="0"/>
              <a:t> пациентов на прием, интеграцию с любыми медицинскими информационными системами МО, а также выполнить интеграцию с федеральной Единой государственной информационной системой здравоохранения (ЕГИСЗ</a:t>
            </a:r>
            <a:r>
              <a:rPr lang="ru-RU" sz="1600" dirty="0" smtClean="0"/>
              <a:t>).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33CCFF"/>
              </a:buClr>
              <a:buFont typeface="Courier New" panose="02070309020205020404" pitchFamily="49" charset="0"/>
              <a:buChar char="o"/>
              <a:defRPr/>
            </a:pPr>
            <a:endParaRPr lang="en-US" sz="1600" dirty="0"/>
          </a:p>
          <a:p>
            <a:pPr marL="285750" indent="-285750" algn="just" fontAlgn="auto">
              <a:spcAft>
                <a:spcPts val="0"/>
              </a:spcAft>
              <a:buClr>
                <a:srgbClr val="33CCFF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b="1" dirty="0"/>
              <a:t>ЭР</a:t>
            </a:r>
            <a:r>
              <a:rPr lang="en-US" sz="1600" b="1" dirty="0"/>
              <a:t> 3.0</a:t>
            </a:r>
            <a:r>
              <a:rPr lang="ru-RU" sz="1600" b="1" dirty="0"/>
              <a:t> </a:t>
            </a:r>
            <a:r>
              <a:rPr lang="ru-RU" sz="1600" dirty="0"/>
              <a:t>– это полностью отечественная разработка, построенная на современной масштабируемой </a:t>
            </a:r>
            <a:r>
              <a:rPr lang="en-US" sz="1600" dirty="0"/>
              <a:t>web</a:t>
            </a:r>
            <a:r>
              <a:rPr lang="ru-RU" sz="1600" dirty="0"/>
              <a:t>-платформе. 3-х </a:t>
            </a:r>
            <a:r>
              <a:rPr lang="ru-RU" sz="1600" dirty="0" err="1"/>
              <a:t>звенная</a:t>
            </a:r>
            <a:r>
              <a:rPr lang="ru-RU" sz="1600" dirty="0"/>
              <a:t> архитектура системы позволяет создать высоконагруженное решение, поддерживающее миллионы записей в базе данных и тысячи одновременных подключений. Клиентская часть системы, включая портал записи к врачу через Интернет, рабочее место пользователя и администратора выполнена в виде «тонкого клиента» на основе </a:t>
            </a:r>
            <a:r>
              <a:rPr lang="en-US" sz="1600" dirty="0"/>
              <a:t>HTML</a:t>
            </a:r>
            <a:r>
              <a:rPr lang="ru-RU" sz="1600" dirty="0"/>
              <a:t>5 / </a:t>
            </a:r>
            <a:r>
              <a:rPr lang="en-US" sz="1600" dirty="0"/>
              <a:t>CSS</a:t>
            </a:r>
            <a:r>
              <a:rPr lang="ru-RU" sz="1600" dirty="0"/>
              <a:t> 3.0, работает в всех современных веб-браузерах. Для разворачивания Электронной регистратуры не требуется закупка ПО зарубежного производства, так как она использует свободное общесистемное программное обеспечение. </a:t>
            </a:r>
            <a:endParaRPr lang="ru-RU" sz="1600" dirty="0" smtClean="0"/>
          </a:p>
          <a:p>
            <a:pPr marL="285750" indent="-285750" algn="just" fontAlgn="auto">
              <a:spcAft>
                <a:spcPts val="0"/>
              </a:spcAft>
              <a:buClr>
                <a:srgbClr val="33CCFF"/>
              </a:buClr>
              <a:buFont typeface="Courier New" panose="02070309020205020404" pitchFamily="49" charset="0"/>
              <a:buChar char="o"/>
              <a:defRPr/>
            </a:pPr>
            <a:endParaRPr lang="ru-RU" sz="1600" dirty="0"/>
          </a:p>
          <a:p>
            <a:pPr marL="285750" indent="-285750" algn="just" fontAlgn="auto">
              <a:spcAft>
                <a:spcPts val="0"/>
              </a:spcAft>
              <a:buClr>
                <a:srgbClr val="33CCFF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b="1" dirty="0"/>
              <a:t>ЭР </a:t>
            </a:r>
            <a:r>
              <a:rPr lang="en-US" sz="1600" b="1" dirty="0"/>
              <a:t>3.0 </a:t>
            </a:r>
            <a:r>
              <a:rPr lang="ru-RU" sz="1600" dirty="0"/>
              <a:t>является наиболее доступным и эффективным решением по сравнению с другими конкурирующими продуктами, она имеет реальный проект регионального внедрения на несколько десятков ЛПУ.</a:t>
            </a:r>
          </a:p>
        </p:txBody>
      </p:sp>
    </p:spTree>
    <p:extLst>
      <p:ext uri="{BB962C8B-B14F-4D97-AF65-F5344CB8AC3E}">
        <p14:creationId xmlns:p14="http://schemas.microsoft.com/office/powerpoint/2010/main" val="39527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:\ЭР\на сайт\Пенсионера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43515"/>
            <a:ext cx="5603480" cy="47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Запись через </a:t>
            </a:r>
            <a:r>
              <a:rPr lang="ru-RU" sz="5400" dirty="0" err="1" smtClean="0">
                <a:solidFill>
                  <a:schemeClr val="bg1"/>
                </a:solidFill>
              </a:rPr>
              <a:t>инфомат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Записаться на прием прямо в холле МО смогут даже те пользователи, которые не имеют</a:t>
            </a:r>
            <a:r>
              <a:rPr lang="en-US" dirty="0" smtClean="0"/>
              <a:t> </a:t>
            </a:r>
            <a:r>
              <a:rPr lang="ru-RU" dirty="0" smtClean="0"/>
              <a:t>доступа в интернет или не умеют им пользоваться.</a:t>
            </a:r>
          </a:p>
          <a:p>
            <a:r>
              <a:rPr lang="ru-RU" dirty="0" smtClean="0"/>
              <a:t>Для ввода информации в </a:t>
            </a:r>
            <a:r>
              <a:rPr lang="ru-RU" dirty="0" err="1" smtClean="0"/>
              <a:t>инфомат</a:t>
            </a:r>
            <a:r>
              <a:rPr lang="ru-RU" dirty="0" smtClean="0"/>
              <a:t> предусмотрена экранная клавиатура.</a:t>
            </a:r>
          </a:p>
        </p:txBody>
      </p:sp>
      <p:pic>
        <p:nvPicPr>
          <p:cNvPr id="12291" name="Picture 3" descr="N:\ЭР\на сайт\Шаблон инфомата - экранная клавиатур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374056" cy="21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Оповещения и напоминания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Электронную регистратуру встроены функции оповещения и напоминания по электронной почте и смс, включающие в себя:</a:t>
            </a:r>
          </a:p>
          <a:p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Получение уведомлений о процессе записи</a:t>
            </a:r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Получение напоминания о приеме</a:t>
            </a:r>
          </a:p>
          <a:p>
            <a:pPr>
              <a:buClr>
                <a:srgbClr val="00CCFF"/>
              </a:buClr>
            </a:pP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Гибко настраиваемые шаблоны для каждого региона</a:t>
            </a:r>
          </a:p>
          <a:p>
            <a:pPr>
              <a:buClr>
                <a:srgbClr val="00CCFF"/>
              </a:buClr>
            </a:pP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Проверка отметки о прочтении уведомления</a:t>
            </a:r>
          </a:p>
          <a:p>
            <a:pPr>
              <a:buClr>
                <a:srgbClr val="00CCFF"/>
              </a:buClr>
            </a:pPr>
            <a:endParaRPr lang="ru-RU" dirty="0"/>
          </a:p>
        </p:txBody>
      </p:sp>
      <p:pic>
        <p:nvPicPr>
          <p:cNvPr id="30" name="Рисунок 29" descr="mail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540" y="4350394"/>
            <a:ext cx="1412776" cy="1412776"/>
          </a:xfrm>
          <a:prstGeom prst="rect">
            <a:avLst/>
          </a:prstGeom>
        </p:spPr>
      </p:pic>
      <p:pic>
        <p:nvPicPr>
          <p:cNvPr id="31" name="Рисунок 30" descr="telephone_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820" y="4462970"/>
            <a:ext cx="1187624" cy="11876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99592" y="581000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СМС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460727" y="5810002"/>
            <a:ext cx="92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Email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Возможности администрирования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ЭР 3.0 содержит </a:t>
            </a:r>
            <a:r>
              <a:rPr lang="ru-RU" sz="2000" dirty="0"/>
              <a:t>функции, предусмотренные для администраторов системы, включая администраторов ЦОД и администраторов </a:t>
            </a:r>
            <a:r>
              <a:rPr lang="ru-RU" sz="2000" dirty="0" smtClean="0"/>
              <a:t>МО </a:t>
            </a:r>
            <a:r>
              <a:rPr lang="ru-RU" sz="2000" dirty="0"/>
              <a:t>– такие как управление пользователями, расписаниями, </a:t>
            </a:r>
            <a:r>
              <a:rPr lang="ru-RU" sz="2000" dirty="0" smtClean="0"/>
              <a:t>и другими настройками.</a:t>
            </a:r>
          </a:p>
          <a:p>
            <a:r>
              <a:rPr lang="ru-RU" sz="2000" dirty="0" smtClean="0"/>
              <a:t>Все </a:t>
            </a:r>
            <a:r>
              <a:rPr lang="ru-RU" sz="2000" dirty="0"/>
              <a:t>возможности администрирования объединены в рабочее место пользователя </a:t>
            </a:r>
            <a:r>
              <a:rPr lang="ru-RU" sz="2000" dirty="0" smtClean="0"/>
              <a:t>системы:</a:t>
            </a:r>
            <a:endParaRPr lang="ru-RU" sz="2000" dirty="0"/>
          </a:p>
          <a:p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dirty="0"/>
          </a:p>
        </p:txBody>
      </p:sp>
      <p:pic>
        <p:nvPicPr>
          <p:cNvPr id="13314" name="Picture 2" descr="N:\ЭР\на сайт\Административный шабл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636912"/>
            <a:ext cx="7644290" cy="40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:\ЭР\на сайт\Административный шаблон - управление учреждения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0" y="1967935"/>
            <a:ext cx="7056741" cy="4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Управление Учреждениями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Управление учреждениями позволяет добавить медицинскую организацию, отредактировать или удалить её.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6436529" y="1556792"/>
            <a:ext cx="2477323" cy="1728192"/>
          </a:xfrm>
          <a:prstGeom prst="borderCallout1">
            <a:avLst>
              <a:gd name="adj1" fmla="val 18750"/>
              <a:gd name="adj2" fmla="val -8333"/>
              <a:gd name="adj3" fmla="val 85630"/>
              <a:gd name="adj4" fmla="val -97887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Поля с данными МО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юридическим и физическим адресом, адресом сайта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6423539" y="4395722"/>
            <a:ext cx="2477323" cy="2057613"/>
          </a:xfrm>
          <a:prstGeom prst="borderCallout1">
            <a:avLst>
              <a:gd name="adj1" fmla="val 18750"/>
              <a:gd name="adj2" fmla="val -8333"/>
              <a:gd name="adj3" fmla="val 44424"/>
              <a:gd name="adj4" fmla="val -85351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изменить настройки интеграции расписания МО с ФЭР и МИС, настройки записи через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сайт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:\ЭР\на сайт\Административный шаблон - Управление участ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741589"/>
            <a:ext cx="7365330" cy="46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Управление участками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МО может быть несколько участков, у каждого участка может быть несколько адресов, на которых проживают клиенты этого участка.</a:t>
            </a:r>
          </a:p>
        </p:txBody>
      </p:sp>
      <p:sp>
        <p:nvSpPr>
          <p:cNvPr id="8" name="Выноска 1 7"/>
          <p:cNvSpPr/>
          <p:nvPr/>
        </p:nvSpPr>
        <p:spPr>
          <a:xfrm>
            <a:off x="6392486" y="1988840"/>
            <a:ext cx="2477323" cy="1601704"/>
          </a:xfrm>
          <a:prstGeom prst="borderCallout1">
            <a:avLst>
              <a:gd name="adj1" fmla="val 18750"/>
              <a:gd name="adj2" fmla="val -8333"/>
              <a:gd name="adj3" fmla="val 46436"/>
              <a:gd name="adj4" fmla="val -6619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Адреса, относящиеся к этому участку можно добавить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удалить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ЭР\на сайт\Административный шаблон - Управление сотрудни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844824"/>
            <a:ext cx="7115311" cy="45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Управление персоналом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Управление сотрудниками позволяет добавить сотрудника, отредактировать или удалить его.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6450610" y="1840235"/>
            <a:ext cx="2477323" cy="1728192"/>
          </a:xfrm>
          <a:prstGeom prst="borderCallout1">
            <a:avLst>
              <a:gd name="adj1" fmla="val 18750"/>
              <a:gd name="adj2" fmla="val -8333"/>
              <a:gd name="adj3" fmla="val 149023"/>
              <a:gd name="adj4" fmla="val -114601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привязать к сотруднику пользователя ЭР, чтобы предоставить ему доступ к управлению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сайтом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6423539" y="4395723"/>
            <a:ext cx="2477323" cy="1337534"/>
          </a:xfrm>
          <a:prstGeom prst="borderCallout1">
            <a:avLst>
              <a:gd name="adj1" fmla="val 18750"/>
              <a:gd name="adj2" fmla="val -8333"/>
              <a:gd name="adj3" fmla="val 50422"/>
              <a:gd name="adj4" fmla="val -53663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Одному сотруднику можно добавить несколько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специальностей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Управление расписанием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Управление расписанием позволяет создавать, редактировать расписание для сотрудников выбранной МО,</a:t>
            </a:r>
            <a:r>
              <a:rPr lang="en-US" sz="2000" dirty="0" smtClean="0"/>
              <a:t> </a:t>
            </a:r>
            <a:r>
              <a:rPr lang="ru-RU" sz="2000" dirty="0" smtClean="0"/>
              <a:t>создавать шаблоны расписания, группы записей с одинаковой длительностью (номерки), просматривать записи на прием, с удобной фильтрацией и навигацией по календарю.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dirty="0"/>
          </a:p>
        </p:txBody>
      </p:sp>
      <p:pic>
        <p:nvPicPr>
          <p:cNvPr id="14338" name="Picture 2" descr="N:\ЭР\на сайт\Административный шаблон - распис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9" y="2420888"/>
            <a:ext cx="671577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1 7"/>
          <p:cNvSpPr/>
          <p:nvPr/>
        </p:nvSpPr>
        <p:spPr>
          <a:xfrm>
            <a:off x="6426724" y="4923640"/>
            <a:ext cx="2477323" cy="1728192"/>
          </a:xfrm>
          <a:prstGeom prst="borderCallout1">
            <a:avLst>
              <a:gd name="adj1" fmla="val 18750"/>
              <a:gd name="adj2" fmla="val -8333"/>
              <a:gd name="adj3" fmla="val -120523"/>
              <a:gd name="adj4" fmla="val -206182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утверждать пациентов, записавшихся в листы ожидания, создавать эти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6204229" y="2447689"/>
            <a:ext cx="2477323" cy="2057613"/>
          </a:xfrm>
          <a:prstGeom prst="borderCallout1">
            <a:avLst>
              <a:gd name="adj1" fmla="val 18750"/>
              <a:gd name="adj2" fmla="val -8333"/>
              <a:gd name="adj3" fmla="val 15496"/>
              <a:gd name="adj4" fmla="val -128530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Здесь же можно редактировать черный список недобросовестных пациентов, записи от которых не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принимаются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:\ЭР\на сайт\Административный шаблон - управления пользователя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2352144"/>
            <a:ext cx="7271109" cy="42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Управление пользователями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Управление пользователями позволяет создавать, редактировать пользователей выбранной МО,</a:t>
            </a:r>
            <a:r>
              <a:rPr lang="en-US" sz="2000" dirty="0" smtClean="0"/>
              <a:t> </a:t>
            </a:r>
            <a:r>
              <a:rPr lang="ru-RU" sz="2000" dirty="0" smtClean="0"/>
              <a:t>редактировать их права на доступ к сайту ЭР. Все пользователи делятся на 3 группы:</a:t>
            </a:r>
          </a:p>
          <a:p>
            <a:r>
              <a:rPr lang="ru-RU" sz="2000" dirty="0" smtClean="0"/>
              <a:t>Пользователи ЦОД, пользователи МО и пациенты.</a:t>
            </a:r>
          </a:p>
        </p:txBody>
      </p:sp>
      <p:sp>
        <p:nvSpPr>
          <p:cNvPr id="8" name="Выноска 1 7"/>
          <p:cNvSpPr/>
          <p:nvPr/>
        </p:nvSpPr>
        <p:spPr>
          <a:xfrm>
            <a:off x="6392486" y="1988840"/>
            <a:ext cx="2477323" cy="1601704"/>
          </a:xfrm>
          <a:prstGeom prst="borderCallout1">
            <a:avLst>
              <a:gd name="adj1" fmla="val 18750"/>
              <a:gd name="adj2" fmla="val -8333"/>
              <a:gd name="adj3" fmla="val 46436"/>
              <a:gd name="adj4" fmla="val -6619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Матрица доступа отвечает за выделение прав различным группам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доступа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6012160" y="4343368"/>
            <a:ext cx="2477323" cy="2057613"/>
          </a:xfrm>
          <a:prstGeom prst="borderCallout1">
            <a:avLst>
              <a:gd name="adj1" fmla="val 18750"/>
              <a:gd name="adj2" fmla="val -8333"/>
              <a:gd name="adj3" fmla="val -78834"/>
              <a:gd name="adj4" fmla="val -13061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Так же здесь можно просматривать данные личных кабинетов пациентов, блокировать </a:t>
            </a:r>
            <a:r>
              <a:rPr lang="ru-RU" dirty="0" smtClean="0"/>
              <a:t>их при </a:t>
            </a:r>
            <a:r>
              <a:rPr lang="ru-RU" dirty="0" smtClean="0"/>
              <a:t>необходимости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9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ЭР\на сайт\Административный шаблон - статистик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2" y="2156514"/>
            <a:ext cx="6806009" cy="422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Статистика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Встроенная статистика позволяет пользователям МО и администраторам ЦОД создавать и просматривать различные отчеты о работе электронной регистратуры.</a:t>
            </a:r>
            <a:endParaRPr lang="ru-RU" sz="2000" dirty="0" smtClean="0"/>
          </a:p>
        </p:txBody>
      </p:sp>
      <p:sp>
        <p:nvSpPr>
          <p:cNvPr id="8" name="Выноска 1 7"/>
          <p:cNvSpPr/>
          <p:nvPr/>
        </p:nvSpPr>
        <p:spPr>
          <a:xfrm>
            <a:off x="6392486" y="1988840"/>
            <a:ext cx="2477323" cy="1601704"/>
          </a:xfrm>
          <a:prstGeom prst="borderCallout1">
            <a:avLst>
              <a:gd name="adj1" fmla="val 18750"/>
              <a:gd name="adj2" fmla="val -8333"/>
              <a:gd name="adj3" fmla="val 39435"/>
              <a:gd name="adj4" fmla="val -106244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Предустановленные и созданные, а так же последние сформированные отчеты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6012161" y="4343369"/>
            <a:ext cx="2160240" cy="1173864"/>
          </a:xfrm>
          <a:prstGeom prst="borderCallout1">
            <a:avLst>
              <a:gd name="adj1" fmla="val 18750"/>
              <a:gd name="adj2" fmla="val -8333"/>
              <a:gd name="adj3" fmla="val -106788"/>
              <a:gd name="adj4" fmla="val -211501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Выбор между системными и собственными отчетами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0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ЭР\на сайт\Административный шаблон - Статист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6286"/>
            <a:ext cx="7540972" cy="45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Статистика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выборе отчета можно настроить различные фильтры, выбрав из параметров слева.</a:t>
            </a:r>
            <a:endParaRPr lang="ru-RU" sz="2000" dirty="0" smtClean="0"/>
          </a:p>
        </p:txBody>
      </p:sp>
      <p:sp>
        <p:nvSpPr>
          <p:cNvPr id="8" name="Выноска 1 7"/>
          <p:cNvSpPr/>
          <p:nvPr/>
        </p:nvSpPr>
        <p:spPr>
          <a:xfrm>
            <a:off x="6392487" y="1988840"/>
            <a:ext cx="2355978" cy="864096"/>
          </a:xfrm>
          <a:prstGeom prst="borderCallout1">
            <a:avLst>
              <a:gd name="adj1" fmla="val 18750"/>
              <a:gd name="adj2" fmla="val -8333"/>
              <a:gd name="adj3" fmla="val 76373"/>
              <a:gd name="adj4" fmla="val -207668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просмотреть и распечатать отчет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Модульность решения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89644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713" lvl="1" algn="just">
              <a:buClr>
                <a:srgbClr val="33CCFF"/>
              </a:buClr>
            </a:pPr>
            <a:r>
              <a:rPr lang="ru-RU" dirty="0" smtClean="0"/>
              <a:t>«Электронная регистратура 3.0» включает в себя 4 компоненты:</a:t>
            </a:r>
          </a:p>
          <a:p>
            <a:pPr marL="366713" lvl="1" algn="just">
              <a:buClr>
                <a:srgbClr val="33CCFF"/>
              </a:buClr>
            </a:pPr>
            <a:endParaRPr lang="ru-RU" dirty="0" smtClean="0"/>
          </a:p>
          <a:p>
            <a:pPr marL="742950" lvl="1" indent="-285750" algn="just">
              <a:buClr>
                <a:srgbClr val="33CCFF"/>
              </a:buClr>
              <a:buFont typeface="Courier New" panose="02070309020205020404" pitchFamily="49" charset="0"/>
              <a:buChar char="o"/>
            </a:pPr>
            <a:r>
              <a:rPr lang="ru-RU" sz="1600" b="1" dirty="0" smtClean="0"/>
              <a:t>Портал записи к врачу. </a:t>
            </a:r>
            <a:r>
              <a:rPr lang="ru-RU" sz="1600" dirty="0" smtClean="0"/>
              <a:t>Предназначен для всех пользователей сети Интернет/</a:t>
            </a:r>
            <a:r>
              <a:rPr lang="ru-RU" sz="1600" dirty="0" err="1" smtClean="0"/>
              <a:t>Интранет</a:t>
            </a:r>
            <a:r>
              <a:rPr lang="ru-RU" sz="1600" dirty="0" smtClean="0"/>
              <a:t> с целью записи и само записи пациентов на прием к врачу </a:t>
            </a:r>
          </a:p>
          <a:p>
            <a:pPr marL="742950" lvl="1" indent="-285750" algn="just">
              <a:buClr>
                <a:srgbClr val="33CCFF"/>
              </a:buClr>
              <a:buFont typeface="Courier New" panose="02070309020205020404" pitchFamily="49" charset="0"/>
              <a:buChar char="o"/>
            </a:pPr>
            <a:endParaRPr lang="ru-RU" sz="1600" dirty="0" smtClean="0"/>
          </a:p>
          <a:p>
            <a:pPr marL="742950" lvl="1" indent="-285750" algn="just">
              <a:buClr>
                <a:srgbClr val="33CCFF"/>
              </a:buClr>
              <a:buFont typeface="Courier New" panose="02070309020205020404" pitchFamily="49" charset="0"/>
              <a:buChar char="o"/>
            </a:pPr>
            <a:r>
              <a:rPr lang="ru-RU" sz="1600" b="1" dirty="0" smtClean="0"/>
              <a:t>Модуль администрирования </a:t>
            </a:r>
            <a:r>
              <a:rPr lang="ru-RU" sz="1600" dirty="0" smtClean="0"/>
              <a:t>содержит функции, предусмотренные для администраторов системы, включая администраторов ЦОД и администраторов медицинских организаций (МО) – такие как управление пользователями, расписаниями, настройками и т.д.</a:t>
            </a:r>
          </a:p>
          <a:p>
            <a:pPr marL="742950" lvl="1" indent="-285750" algn="just">
              <a:buClr>
                <a:srgbClr val="33CCFF"/>
              </a:buClr>
              <a:buFont typeface="Courier New" panose="02070309020205020404" pitchFamily="49" charset="0"/>
              <a:buChar char="o"/>
            </a:pPr>
            <a:endParaRPr lang="ru-RU" sz="1600" dirty="0" smtClean="0"/>
          </a:p>
          <a:p>
            <a:pPr marL="742950" lvl="1" indent="-285750" algn="just">
              <a:buClr>
                <a:srgbClr val="33CCFF"/>
              </a:buClr>
              <a:buFont typeface="Courier New" panose="02070309020205020404" pitchFamily="49" charset="0"/>
              <a:buChar char="o"/>
            </a:pPr>
            <a:r>
              <a:rPr lang="ru-RU" sz="1600" b="1" dirty="0" smtClean="0"/>
              <a:t>Клиент информационных табло</a:t>
            </a:r>
            <a:r>
              <a:rPr lang="ru-RU" sz="1600" dirty="0" smtClean="0"/>
              <a:t> содержит функции для работы рядовых пользователей системы: регистраторов, врачей, медицинских сестер и т.д. С его помощью можно создавать расписания, просматривать информацию о записанных пациентах, управлять заявками на прием к врачу, работать с листом ожиданий и т.д.</a:t>
            </a:r>
          </a:p>
          <a:p>
            <a:pPr marL="742950" lvl="1" indent="-285750" algn="just">
              <a:buClr>
                <a:srgbClr val="33CCFF"/>
              </a:buClr>
              <a:buFont typeface="Courier New" panose="02070309020205020404" pitchFamily="49" charset="0"/>
              <a:buChar char="o"/>
            </a:pPr>
            <a:endParaRPr lang="ru-RU" sz="1600" b="1" dirty="0" smtClean="0"/>
          </a:p>
          <a:p>
            <a:pPr marL="742950" lvl="1" indent="-285750" algn="just">
              <a:buClr>
                <a:srgbClr val="33CCFF"/>
              </a:buClr>
              <a:buFont typeface="Courier New" panose="02070309020205020404" pitchFamily="49" charset="0"/>
              <a:buChar char="o"/>
            </a:pPr>
            <a:r>
              <a:rPr lang="ru-RU" sz="1600" b="1" dirty="0" smtClean="0"/>
              <a:t>Пользовательский интерфейс</a:t>
            </a:r>
            <a:r>
              <a:rPr lang="ru-RU" sz="1600" dirty="0" smtClean="0"/>
              <a:t> содержит функции для работы рядовых пользователей системы: регистраторов, врачей, медицинских сестер и т.д. С его помощью можно создавать расписания, просматривать информацию о записанных пациентах, управлять заявками на прием к врачу, работать с листом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42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ЭР\на сайт\Административный шаблон - редактор печатных фор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339311"/>
            <a:ext cx="6789003" cy="42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Редактор печатных форм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каждом разделе управления регистратурой, будь то расписания, пациенты или учреждения, существует возможность распечатать какие-либо отчеты. То, как должны выглядеть эти отчеты, настраивается через редактор печатных форм.</a:t>
            </a:r>
            <a:endParaRPr lang="ru-RU" sz="2000" dirty="0" smtClean="0"/>
          </a:p>
        </p:txBody>
      </p:sp>
      <p:sp>
        <p:nvSpPr>
          <p:cNvPr id="7" name="Выноска 1 6"/>
          <p:cNvSpPr/>
          <p:nvPr/>
        </p:nvSpPr>
        <p:spPr>
          <a:xfrm>
            <a:off x="5995727" y="1760570"/>
            <a:ext cx="2536713" cy="1236381"/>
          </a:xfrm>
          <a:prstGeom prst="borderCallout1">
            <a:avLst>
              <a:gd name="adj1" fmla="val 18750"/>
              <a:gd name="adj2" fmla="val -8333"/>
              <a:gd name="adj3" fmla="val 69778"/>
              <a:gd name="adj4" fmla="val -176584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CCFF"/>
              </a:buClr>
            </a:pPr>
            <a:r>
              <a:rPr lang="ru-RU" dirty="0" smtClean="0"/>
              <a:t>Здесь есть возможность создавать и настраивать печатные формы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6581063" y="3132204"/>
            <a:ext cx="2167401" cy="1664948"/>
          </a:xfrm>
          <a:prstGeom prst="borderCallout1">
            <a:avLst>
              <a:gd name="adj1" fmla="val 18750"/>
              <a:gd name="adj2" fmla="val -8333"/>
              <a:gd name="adj3" fmla="val 57275"/>
              <a:gd name="adj4" fmla="val -70562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CCFF"/>
              </a:buClr>
            </a:pPr>
            <a:r>
              <a:rPr lang="ru-RU" dirty="0" smtClean="0"/>
              <a:t>Все печатные формы написаны на языке </a:t>
            </a:r>
            <a:r>
              <a:rPr lang="en-US" dirty="0" smtClean="0"/>
              <a:t>html</a:t>
            </a:r>
            <a:r>
              <a:rPr lang="ru-RU" dirty="0" smtClean="0"/>
              <a:t>, известном всем </a:t>
            </a:r>
            <a:r>
              <a:rPr lang="en-US" dirty="0" smtClean="0"/>
              <a:t>it </a:t>
            </a:r>
            <a:r>
              <a:rPr lang="ru-RU" dirty="0" smtClean="0"/>
              <a:t>специалистам</a:t>
            </a:r>
            <a:endParaRPr lang="ru-RU" dirty="0"/>
          </a:p>
        </p:txBody>
      </p:sp>
      <p:sp>
        <p:nvSpPr>
          <p:cNvPr id="11" name="Выноска 1 10"/>
          <p:cNvSpPr/>
          <p:nvPr/>
        </p:nvSpPr>
        <p:spPr>
          <a:xfrm>
            <a:off x="5508104" y="5445224"/>
            <a:ext cx="3024336" cy="792088"/>
          </a:xfrm>
          <a:prstGeom prst="borderCallout1">
            <a:avLst>
              <a:gd name="adj1" fmla="val 18750"/>
              <a:gd name="adj2" fmla="val -8333"/>
              <a:gd name="adj3" fmla="val -249581"/>
              <a:gd name="adj4" fmla="val -121904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dirty="0" smtClean="0"/>
              <a:t>Формы группируются по МО и заказчикам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4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ЭР\на сайт\Административный шаблон - журнал системных сообщени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339311"/>
            <a:ext cx="6972399" cy="44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>Журналы системы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административной панели реализован компонент журналов системы, необходимый для обслуживания ЭР.</a:t>
            </a:r>
            <a:endParaRPr lang="ru-RU" sz="2000" dirty="0" smtClean="0"/>
          </a:p>
        </p:txBody>
      </p:sp>
      <p:sp>
        <p:nvSpPr>
          <p:cNvPr id="7" name="Выноска 1 6"/>
          <p:cNvSpPr/>
          <p:nvPr/>
        </p:nvSpPr>
        <p:spPr>
          <a:xfrm>
            <a:off x="5995727" y="1433088"/>
            <a:ext cx="2752737" cy="1812446"/>
          </a:xfrm>
          <a:prstGeom prst="borderCallout1">
            <a:avLst>
              <a:gd name="adj1" fmla="val 18750"/>
              <a:gd name="adj2" fmla="val -8333"/>
              <a:gd name="adj3" fmla="val 69778"/>
              <a:gd name="adj4" fmla="val -176584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CCFF"/>
              </a:buClr>
            </a:pPr>
            <a:r>
              <a:rPr lang="ru-RU" dirty="0" smtClean="0"/>
              <a:t>Здесь есть возможность просматривать системные сообщения:  отчеты об удачных операциях или ошибки в работе системы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6372200" y="3392996"/>
            <a:ext cx="2520280" cy="2484276"/>
          </a:xfrm>
          <a:prstGeom prst="borderCallout1">
            <a:avLst>
              <a:gd name="adj1" fmla="val 18750"/>
              <a:gd name="adj2" fmla="val -8333"/>
              <a:gd name="adj3" fmla="val -26875"/>
              <a:gd name="adj4" fmla="val -134211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CCFF"/>
              </a:buClr>
            </a:pPr>
            <a:r>
              <a:rPr lang="ru-RU" dirty="0" smtClean="0"/>
              <a:t>Здесь же есть возможность просматривать журнал отправки </a:t>
            </a:r>
            <a:r>
              <a:rPr lang="en-US" dirty="0" smtClean="0"/>
              <a:t>Email</a:t>
            </a:r>
            <a:r>
              <a:rPr lang="ru-RU" dirty="0" smtClean="0"/>
              <a:t>, журнал запросов к базе данных и журнал конфликтов, возникающих при интеграции ЭР с другими МИС</a:t>
            </a:r>
            <a:endParaRPr lang="ru-RU" dirty="0"/>
          </a:p>
        </p:txBody>
      </p:sp>
      <p:sp>
        <p:nvSpPr>
          <p:cNvPr id="11" name="Выноска 1 10"/>
          <p:cNvSpPr/>
          <p:nvPr/>
        </p:nvSpPr>
        <p:spPr>
          <a:xfrm>
            <a:off x="5436096" y="5949280"/>
            <a:ext cx="3312368" cy="800850"/>
          </a:xfrm>
          <a:prstGeom prst="borderCallout1">
            <a:avLst>
              <a:gd name="adj1" fmla="val 18750"/>
              <a:gd name="adj2" fmla="val -8333"/>
              <a:gd name="adj3" fmla="val -249581"/>
              <a:gd name="adj4" fmla="val -121904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dirty="0" smtClean="0"/>
              <a:t>Так же присутствует возможность настраивать фильтры для отображения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0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ЭР\на сайт\Административный шаблон - управление агент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4" y="2132856"/>
            <a:ext cx="6812260" cy="43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>Управление агентами и поиском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административной панели реализован компонент управления агентами, выполняющими различные системные задачи по расписанию, а так же управления поиском.</a:t>
            </a:r>
            <a:endParaRPr lang="ru-RU" sz="2000" dirty="0" smtClean="0"/>
          </a:p>
        </p:txBody>
      </p:sp>
      <p:sp>
        <p:nvSpPr>
          <p:cNvPr id="8" name="Выноска 1 7"/>
          <p:cNvSpPr/>
          <p:nvPr/>
        </p:nvSpPr>
        <p:spPr>
          <a:xfrm>
            <a:off x="6300192" y="1772816"/>
            <a:ext cx="2448272" cy="2553468"/>
          </a:xfrm>
          <a:prstGeom prst="borderCallout1">
            <a:avLst>
              <a:gd name="adj1" fmla="val 18750"/>
              <a:gd name="adj2" fmla="val -8333"/>
              <a:gd name="adj3" fmla="val 56810"/>
              <a:gd name="adj4" fmla="val -101352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CCFF"/>
              </a:buClr>
            </a:pPr>
            <a:r>
              <a:rPr lang="ru-RU" dirty="0" smtClean="0"/>
              <a:t>Агенты управляют отправкой сообщений, загрузкой системных данных, различными проверками и др.</a:t>
            </a:r>
          </a:p>
          <a:p>
            <a:pPr>
              <a:buClr>
                <a:srgbClr val="00CCFF"/>
              </a:buClr>
            </a:pPr>
            <a:r>
              <a:rPr lang="ru-RU" dirty="0" smtClean="0"/>
              <a:t>Можно создавать, редактировать </a:t>
            </a:r>
            <a:r>
              <a:rPr lang="ru-RU" dirty="0" smtClean="0"/>
              <a:t>и </a:t>
            </a:r>
            <a:r>
              <a:rPr lang="ru-RU" dirty="0" smtClean="0"/>
              <a:t>запускать агенты по расписанию</a:t>
            </a:r>
            <a:endParaRPr lang="ru-RU" dirty="0"/>
          </a:p>
        </p:txBody>
      </p:sp>
      <p:sp>
        <p:nvSpPr>
          <p:cNvPr id="11" name="Выноска 1 10"/>
          <p:cNvSpPr/>
          <p:nvPr/>
        </p:nvSpPr>
        <p:spPr>
          <a:xfrm>
            <a:off x="5831632" y="4509120"/>
            <a:ext cx="3132856" cy="1152128"/>
          </a:xfrm>
          <a:prstGeom prst="borderCallout1">
            <a:avLst>
              <a:gd name="adj1" fmla="val 18750"/>
              <a:gd name="adj2" fmla="val -8333"/>
              <a:gd name="adj3" fmla="val -169467"/>
              <a:gd name="adj4" fmla="val -121354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dirty="0" smtClean="0"/>
              <a:t>Управление поиском позволяет настроить гибкие шаблоны для быстрого поиска по сайту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0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sz="5400" smtClean="0">
                <a:solidFill>
                  <a:schemeClr val="bg1"/>
                </a:solidFill>
              </a:rPr>
              <a:t>Управление порталом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Встроенная система управления порталом позволяет гибко настраивать содержимое портала и внешний вид (модули, цветовая схема).</a:t>
            </a:r>
          </a:p>
        </p:txBody>
      </p:sp>
      <p:pic>
        <p:nvPicPr>
          <p:cNvPr id="19458" name="Picture 2" descr="N:\ЭР\на сайт\Административный шаблон - управления сайт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1" y="1794211"/>
            <a:ext cx="7347997" cy="46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1 6"/>
          <p:cNvSpPr/>
          <p:nvPr/>
        </p:nvSpPr>
        <p:spPr>
          <a:xfrm>
            <a:off x="5995727" y="1760571"/>
            <a:ext cx="2193105" cy="800852"/>
          </a:xfrm>
          <a:prstGeom prst="borderCallout1">
            <a:avLst>
              <a:gd name="adj1" fmla="val 18750"/>
              <a:gd name="adj2" fmla="val -8333"/>
              <a:gd name="adj3" fmla="val 45358"/>
              <a:gd name="adj4" fmla="val -160601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CCFF"/>
              </a:buClr>
            </a:pPr>
            <a:r>
              <a:rPr lang="ru-RU" dirty="0"/>
              <a:t>Настраивать меню портала (новые пункты, ссылки, </a:t>
            </a:r>
            <a:r>
              <a:rPr lang="en-US" dirty="0" err="1"/>
              <a:t>seo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6581063" y="2907431"/>
            <a:ext cx="2193105" cy="800852"/>
          </a:xfrm>
          <a:prstGeom prst="borderCallout1">
            <a:avLst>
              <a:gd name="adj1" fmla="val 18750"/>
              <a:gd name="adj2" fmla="val -8333"/>
              <a:gd name="adj3" fmla="val -81746"/>
              <a:gd name="adj4" fmla="val -142508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CCFF"/>
              </a:buClr>
            </a:pPr>
            <a:r>
              <a:rPr lang="ru-RU" dirty="0"/>
              <a:t>Управление материалами портала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6146747" y="3933056"/>
            <a:ext cx="2592288" cy="1058265"/>
          </a:xfrm>
          <a:prstGeom prst="borderCallout1">
            <a:avLst>
              <a:gd name="adj1" fmla="val 18750"/>
              <a:gd name="adj2" fmla="val -8333"/>
              <a:gd name="adj3" fmla="val -158632"/>
              <a:gd name="adj4" fmla="val -131334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CCFF"/>
              </a:buClr>
            </a:pPr>
            <a:r>
              <a:rPr lang="ru-RU" dirty="0"/>
              <a:t>Управлять модулями портала (шапка, подвал, авторизация </a:t>
            </a:r>
            <a:r>
              <a:rPr lang="ru-RU" dirty="0" smtClean="0"/>
              <a:t>…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Выноска 1 10"/>
          <p:cNvSpPr/>
          <p:nvPr/>
        </p:nvSpPr>
        <p:spPr>
          <a:xfrm>
            <a:off x="5508104" y="5445224"/>
            <a:ext cx="3168352" cy="1024350"/>
          </a:xfrm>
          <a:prstGeom prst="borderCallout1">
            <a:avLst>
              <a:gd name="adj1" fmla="val 18750"/>
              <a:gd name="adj2" fmla="val -8333"/>
              <a:gd name="adj3" fmla="val -312824"/>
              <a:gd name="adj4" fmla="val -138201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dirty="0"/>
              <a:t>Создавать и публиковать объявления, баннеры и </a:t>
            </a:r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7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N:\ЭР\для презентации\do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84747"/>
            <a:ext cx="2285399" cy="3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Другие возможности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Возможности интеграции: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Интеграция с Федеральной электронной регистратурой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/>
              <a:t>Интеграция с «Региональным информационным ресурсом </a:t>
            </a:r>
            <a:r>
              <a:rPr lang="ru-RU" sz="2000" dirty="0" smtClean="0"/>
              <a:t>КМИС»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Возможность записи в ЭР через портал </a:t>
            </a:r>
            <a:r>
              <a:rPr lang="ru-RU" sz="2000" dirty="0" err="1" smtClean="0"/>
              <a:t>госуслуг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Интеграция с любыми медицинскими информационными системами МО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endParaRPr lang="ru-RU" sz="2000" dirty="0"/>
          </a:p>
          <a:p>
            <a:pPr>
              <a:buClr>
                <a:srgbClr val="00CCFF"/>
              </a:buClr>
            </a:pPr>
            <a:r>
              <a:rPr lang="ru-RU" sz="2000" dirty="0" smtClean="0"/>
              <a:t>Возможности управления содержимым портала:</a:t>
            </a:r>
            <a:endParaRPr lang="en-US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Встроенная система управления содержимым портала записи к врачу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Возможность ведения колонки новостей и индивидуальных для каждого МО объявлений, списков контактов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Возможность публикации баннеров</a:t>
            </a:r>
            <a:r>
              <a:rPr lang="en-US" sz="2000" dirty="0" smtClean="0"/>
              <a:t>;</a:t>
            </a:r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Возможность выполнять административные задачи по расписанию</a:t>
            </a:r>
            <a:r>
              <a:rPr lang="en-US" sz="2000" dirty="0" smtClean="0"/>
              <a:t>;</a:t>
            </a:r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Гибкая система управления правами доступа к ресурсам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Возможности оставлять и просматривать отзывы к специалистам МО.</a:t>
            </a:r>
            <a:endParaRPr lang="en-US" sz="2000" dirty="0" smtClean="0"/>
          </a:p>
          <a:p>
            <a:pPr>
              <a:buClr>
                <a:srgbClr val="00CCFF"/>
              </a:buClr>
            </a:pPr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1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ЭР\на сайт\Портал записи к врачу - проверка поле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62203"/>
            <a:ext cx="3240360" cy="217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>Проверка форм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4211960" y="1524025"/>
            <a:ext cx="2520280" cy="2448272"/>
          </a:xfrm>
          <a:prstGeom prst="borderCallout1">
            <a:avLst>
              <a:gd name="adj1" fmla="val 18750"/>
              <a:gd name="adj2" fmla="val -8333"/>
              <a:gd name="adj3" fmla="val 31049"/>
              <a:gd name="adj4" fmla="val -35873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пользователь заполнил поле неправильно, или же не заполнил обязательное поле, система пометит это поле красным цветом и предупреждающим значком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Реализована проверка полей на соответствие формату и обязательности заполнения.</a:t>
            </a:r>
          </a:p>
        </p:txBody>
      </p:sp>
      <p:pic>
        <p:nvPicPr>
          <p:cNvPr id="1027" name="Picture 3" descr="N:\ЭР\на сайт\Административный шаблон - обязательность поле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844063"/>
            <a:ext cx="3191603" cy="28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1 7"/>
          <p:cNvSpPr/>
          <p:nvPr/>
        </p:nvSpPr>
        <p:spPr>
          <a:xfrm>
            <a:off x="4554252" y="4239921"/>
            <a:ext cx="2466020" cy="1709359"/>
          </a:xfrm>
          <a:prstGeom prst="borderCallout1">
            <a:avLst>
              <a:gd name="adj1" fmla="val 18750"/>
              <a:gd name="adj2" fmla="val -8333"/>
              <a:gd name="adj3" fmla="val 31049"/>
              <a:gd name="adj4" fmla="val -35873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 и обязательность полей настраиваются через панель администратора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:\ЭР\на сайт\Портал записи к врачу - отклонение запис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861589"/>
            <a:ext cx="4445546" cy="28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ЭР\на сайт\Портал записи к врачу - ошибка запис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055387"/>
            <a:ext cx="8431213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28092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>Всплывающие сообщения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023181" y="2151689"/>
            <a:ext cx="2479802" cy="2088232"/>
          </a:xfrm>
          <a:prstGeom prst="borderCallout1">
            <a:avLst>
              <a:gd name="adj1" fmla="val 18750"/>
              <a:gd name="adj2" fmla="val -8333"/>
              <a:gd name="adj3" fmla="val -1586"/>
              <a:gd name="adj4" fmla="val -37264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Успешность или ошибочность действий пользователя подтверждаются соответствующими уведомлениями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Всплывающие сообщения портала записи к врачу.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5652120" y="4437112"/>
            <a:ext cx="2664296" cy="1944216"/>
          </a:xfrm>
          <a:prstGeom prst="borderCallout1">
            <a:avLst>
              <a:gd name="adj1" fmla="val 18750"/>
              <a:gd name="adj2" fmla="val -8333"/>
              <a:gd name="adj3" fmla="val -10525"/>
              <a:gd name="adj4" fmla="val -43144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Некоторые действия пользователя требуют уточнения или подтверждения, что реализовано всплывающими формами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N:\ЭР\на сайт\Портал записи к врачу - успешная запис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398162"/>
            <a:ext cx="8488363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28092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>Всплывающие сообщения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Всплывающие сообщения в панели администратора.</a:t>
            </a:r>
          </a:p>
          <a:p>
            <a:r>
              <a:rPr lang="ru-RU" dirty="0">
                <a:latin typeface="+mj-lt"/>
                <a:cs typeface="Arial" pitchFamily="34" charset="0"/>
              </a:rPr>
              <a:t>Успешность или ошибочность действий пользователя подтверждаются соответствующими </a:t>
            </a:r>
            <a:r>
              <a:rPr lang="ru-RU" dirty="0" smtClean="0">
                <a:latin typeface="+mj-lt"/>
                <a:cs typeface="Arial" pitchFamily="34" charset="0"/>
              </a:rPr>
              <a:t>уведомлениями.</a:t>
            </a:r>
            <a:endParaRPr lang="ru-RU" dirty="0"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N:\ЭР\на сайт\Административный шаблон - Успешное действ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132856"/>
            <a:ext cx="30003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ЭР\на сайт\Административный шаблон - Ошиб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3356992"/>
            <a:ext cx="2962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 1 10"/>
          <p:cNvSpPr/>
          <p:nvPr/>
        </p:nvSpPr>
        <p:spPr>
          <a:xfrm>
            <a:off x="5004048" y="2564904"/>
            <a:ext cx="2479802" cy="2088232"/>
          </a:xfrm>
          <a:prstGeom prst="borderCallout1">
            <a:avLst>
              <a:gd name="adj1" fmla="val 18750"/>
              <a:gd name="adj2" fmla="val -8333"/>
              <a:gd name="adj3" fmla="val 11633"/>
              <a:gd name="adj4" fmla="val -6578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Всплывающие уведомления появляются в правом верхнем углу экрана.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Код и текст ошибки транслируется в уведомление.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784977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Преимущества системы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40" y="1015872"/>
            <a:ext cx="83884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Электронная регистратура 3.0 – это мощный, современный и быстро развивающийся продукт, построенный на отказоустойчивой и масштабируемой платформе. Его основными преимуществами являются:</a:t>
            </a:r>
          </a:p>
          <a:p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Высокая скорость работы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Большой объем хранимой информации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Высокая производительность и отказоустойчивость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Развитые возможности масштабирования</a:t>
            </a:r>
            <a:r>
              <a:rPr lang="en-US" sz="2000" dirty="0" smtClean="0"/>
              <a:t>;</a:t>
            </a:r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Работа с любыми Операционными системами и в любых современных браузерах и мобильных устройствах</a:t>
            </a:r>
            <a:r>
              <a:rPr lang="en-US" sz="2000" dirty="0" smtClean="0"/>
              <a:t>;</a:t>
            </a:r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Свободная интеграция с любыми медицинскими информационными системами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Весь софт российского производства</a:t>
            </a:r>
            <a:r>
              <a:rPr lang="en-US" sz="2000" dirty="0" smtClean="0"/>
              <a:t>;</a:t>
            </a:r>
            <a:endParaRPr lang="en-US" sz="2000" dirty="0"/>
          </a:p>
          <a:p>
            <a:pPr marL="285750" indent="-285750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Возможность гибкой индивидуальной настройки под любого заказчика</a:t>
            </a:r>
            <a:r>
              <a:rPr lang="ru-RU" sz="2000" dirty="0"/>
              <a:t>.</a:t>
            </a:r>
            <a:endParaRPr lang="ru-RU" sz="2000" dirty="0" smtClean="0"/>
          </a:p>
          <a:p>
            <a:pPr>
              <a:buClr>
                <a:srgbClr val="00CCFF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7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Технические требования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429000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Сервер: </a:t>
            </a:r>
            <a:r>
              <a:rPr lang="ru-RU" dirty="0" smtClean="0"/>
              <a:t>четырех ядерный сервер, 4 Гбайт оперативной памяти, </a:t>
            </a:r>
            <a:r>
              <a:rPr lang="ru-RU" dirty="0"/>
              <a:t>5</a:t>
            </a:r>
            <a:r>
              <a:rPr lang="ru-RU" dirty="0" smtClean="0"/>
              <a:t>00 Гбайт жесткий диск, сетевой интерфейс, резервное электропитание.</a:t>
            </a:r>
          </a:p>
          <a:p>
            <a:r>
              <a:rPr lang="ru-RU" b="1" dirty="0" smtClean="0"/>
              <a:t>ОС: </a:t>
            </a:r>
            <a:r>
              <a:rPr lang="en-US" dirty="0" smtClean="0"/>
              <a:t>Ubuntu </a:t>
            </a:r>
            <a:r>
              <a:rPr lang="en-US" dirty="0" err="1" smtClean="0"/>
              <a:t>linux</a:t>
            </a:r>
            <a:r>
              <a:rPr lang="en-US" dirty="0" smtClean="0"/>
              <a:t>, CentOS.</a:t>
            </a:r>
            <a:endParaRPr lang="ru-RU" dirty="0" smtClean="0"/>
          </a:p>
          <a:p>
            <a:r>
              <a:rPr lang="ru-RU" dirty="0" smtClean="0"/>
              <a:t>Количество серверов зависит от предполагаемой нагрузки на систему.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3429000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Компьютер пользователя ЭР: </a:t>
            </a:r>
            <a:r>
              <a:rPr lang="ru-RU" dirty="0" smtClean="0"/>
              <a:t>обычный персональный компьютер или «тонкий клиент» (терминальный компьютер), мобильные устройства, поддерживающие полноразмерные сайты, терминалы.</a:t>
            </a:r>
          </a:p>
          <a:p>
            <a:r>
              <a:rPr lang="ru-RU" b="1" dirty="0" smtClean="0"/>
              <a:t>ОС: </a:t>
            </a:r>
            <a:r>
              <a:rPr lang="en-US" dirty="0" smtClean="0"/>
              <a:t>Windows, Linux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en-US" dirty="0" smtClean="0"/>
              <a:t>Mac OS X</a:t>
            </a:r>
            <a:r>
              <a:rPr lang="ru-RU" dirty="0" smtClean="0"/>
              <a:t>, </a:t>
            </a:r>
            <a:r>
              <a:rPr lang="en-US" dirty="0" smtClean="0"/>
              <a:t>IOS, Android.</a:t>
            </a:r>
            <a:endParaRPr lang="ru-RU" dirty="0"/>
          </a:p>
        </p:txBody>
      </p:sp>
      <p:pic>
        <p:nvPicPr>
          <p:cNvPr id="9" name="Рисунок 8" descr="wifi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2232248" cy="2232248"/>
          </a:xfrm>
          <a:prstGeom prst="rect">
            <a:avLst/>
          </a:prstGeom>
        </p:spPr>
      </p:pic>
      <p:pic>
        <p:nvPicPr>
          <p:cNvPr id="10" name="Содержимое 3" descr="server_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Принцип работы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" y="1082679"/>
            <a:ext cx="8784976" cy="56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994420"/>
            <a:ext cx="8715405" cy="545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Запись </a:t>
            </a:r>
            <a:r>
              <a:rPr lang="ru-RU" sz="2000" dirty="0">
                <a:solidFill>
                  <a:schemeClr val="tx1"/>
                </a:solidFill>
              </a:rPr>
              <a:t>на прием авторизованных и неавторизованных </a:t>
            </a:r>
            <a:r>
              <a:rPr lang="ru-RU" sz="2000" dirty="0" smtClean="0">
                <a:solidFill>
                  <a:schemeClr val="tx1"/>
                </a:solidFill>
              </a:rPr>
              <a:t>пользователей</a:t>
            </a: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Личный </a:t>
            </a:r>
            <a:r>
              <a:rPr lang="ru-RU" sz="2000" dirty="0">
                <a:solidFill>
                  <a:schemeClr val="tx1"/>
                </a:solidFill>
              </a:rPr>
              <a:t>кабинет с возможностью просмотра истории записей и оценки </a:t>
            </a:r>
            <a:r>
              <a:rPr lang="ru-RU" sz="2000" dirty="0" smtClean="0">
                <a:solidFill>
                  <a:schemeClr val="tx1"/>
                </a:solidFill>
              </a:rPr>
              <a:t>приема</a:t>
            </a: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Поддержка </a:t>
            </a:r>
            <a:r>
              <a:rPr lang="ru-RU" sz="2000" dirty="0">
                <a:solidFill>
                  <a:schemeClr val="tx1"/>
                </a:solidFill>
              </a:rPr>
              <a:t>нескольких пациентов с одного личного </a:t>
            </a:r>
            <a:r>
              <a:rPr lang="ru-RU" sz="2000" dirty="0" smtClean="0">
                <a:solidFill>
                  <a:schemeClr val="tx1"/>
                </a:solidFill>
              </a:rPr>
              <a:t>кабинета</a:t>
            </a: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Интуитивно-понятный </a:t>
            </a:r>
            <a:r>
              <a:rPr lang="ru-RU" sz="2000" dirty="0">
                <a:solidFill>
                  <a:schemeClr val="tx1"/>
                </a:solidFill>
              </a:rPr>
              <a:t>пошаговый интерфейс записи к врачу любой МО </a:t>
            </a:r>
            <a:r>
              <a:rPr lang="ru-RU" sz="2000" dirty="0" smtClean="0">
                <a:solidFill>
                  <a:schemeClr val="tx1"/>
                </a:solidFill>
              </a:rPr>
              <a:t>региона</a:t>
            </a: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Поиск </a:t>
            </a:r>
            <a:r>
              <a:rPr lang="ru-RU" sz="2000" dirty="0">
                <a:solidFill>
                  <a:schemeClr val="tx1"/>
                </a:solidFill>
              </a:rPr>
              <a:t>участка по адресу и по названию </a:t>
            </a:r>
            <a:r>
              <a:rPr lang="ru-RU" sz="2000" dirty="0" smtClean="0">
                <a:solidFill>
                  <a:schemeClr val="tx1"/>
                </a:solidFill>
              </a:rPr>
              <a:t>МО</a:t>
            </a: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Возможность </a:t>
            </a:r>
            <a:r>
              <a:rPr lang="ru-RU" sz="2000" dirty="0">
                <a:solidFill>
                  <a:schemeClr val="tx1"/>
                </a:solidFill>
              </a:rPr>
              <a:t>проверки статуса </a:t>
            </a:r>
            <a:r>
              <a:rPr lang="ru-RU" sz="2000" dirty="0" smtClean="0">
                <a:solidFill>
                  <a:schemeClr val="tx1"/>
                </a:solidFill>
              </a:rPr>
              <a:t>записи</a:t>
            </a: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Отображение </a:t>
            </a:r>
            <a:r>
              <a:rPr lang="ru-RU" sz="2000" dirty="0">
                <a:solidFill>
                  <a:schemeClr val="tx1"/>
                </a:solidFill>
              </a:rPr>
              <a:t>контактных данных и адреса выбранного МО с меткой на </a:t>
            </a:r>
            <a:r>
              <a:rPr lang="ru-RU" sz="2000" dirty="0" smtClean="0">
                <a:solidFill>
                  <a:schemeClr val="tx1"/>
                </a:solidFill>
              </a:rPr>
              <a:t>карте</a:t>
            </a: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Возможность </a:t>
            </a:r>
            <a:r>
              <a:rPr lang="ru-RU" sz="2000" dirty="0">
                <a:solidFill>
                  <a:schemeClr val="tx1"/>
                </a:solidFill>
              </a:rPr>
              <a:t>обратной связи с представителями </a:t>
            </a:r>
            <a:r>
              <a:rPr lang="ru-RU" sz="2000" dirty="0" smtClean="0">
                <a:solidFill>
                  <a:schemeClr val="tx1"/>
                </a:solidFill>
              </a:rPr>
              <a:t>ЭР</a:t>
            </a: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Возможность </a:t>
            </a:r>
            <a:r>
              <a:rPr lang="ru-RU" sz="2000" dirty="0">
                <a:solidFill>
                  <a:schemeClr val="tx1"/>
                </a:solidFill>
              </a:rPr>
              <a:t>увидеть часто задаваемые вопросы и </a:t>
            </a:r>
            <a:r>
              <a:rPr lang="ru-RU" sz="2000" dirty="0" smtClean="0">
                <a:solidFill>
                  <a:schemeClr val="tx1"/>
                </a:solidFill>
              </a:rPr>
              <a:t>ответы</a:t>
            </a:r>
          </a:p>
          <a:p>
            <a:pPr marL="342900" lvl="0" indent="-342900" algn="just">
              <a:buClr>
                <a:srgbClr val="00CC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</a:rPr>
              <a:t>Встроенная </a:t>
            </a:r>
            <a:r>
              <a:rPr lang="ru-RU" sz="2000" dirty="0">
                <a:solidFill>
                  <a:schemeClr val="tx1"/>
                </a:solidFill>
              </a:rPr>
              <a:t>система гибкого поиска по сайту</a:t>
            </a:r>
          </a:p>
        </p:txBody>
      </p:sp>
    </p:spTree>
    <p:extLst>
      <p:ext uri="{BB962C8B-B14F-4D97-AF65-F5344CB8AC3E}">
        <p14:creationId xmlns:p14="http://schemas.microsoft.com/office/powerpoint/2010/main" val="1842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:\ЭР\на сайт\Портал записи к врач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696744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444208" y="1241288"/>
            <a:ext cx="2592288" cy="4491968"/>
          </a:xfrm>
          <a:prstGeom prst="borderCallout1">
            <a:avLst>
              <a:gd name="adj1" fmla="val 18750"/>
              <a:gd name="adj2" fmla="val -8333"/>
              <a:gd name="adj3" fmla="val 49019"/>
              <a:gd name="adj4" fmla="val -8926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Пациент заходит на портал «Электронной регистратуры». Ему выводится список населенных пунктов в двух форматах – карта и выпадающий список. Таким образом, осуществляется возможность записи в другой населенный пункт, отличный от местонахождения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пациента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ЭР\на сайт\Портал записи к врачу - запись к врач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6" y="1662202"/>
            <a:ext cx="7573580" cy="47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444208" y="1339036"/>
            <a:ext cx="2592288" cy="2522011"/>
          </a:xfrm>
          <a:prstGeom prst="borderCallout1">
            <a:avLst>
              <a:gd name="adj1" fmla="val 18750"/>
              <a:gd name="adj2" fmla="val -8333"/>
              <a:gd name="adj3" fmla="val 49019"/>
              <a:gd name="adj4" fmla="val -8926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Вверху расположена удобная навигация по шагам. Чуть ниже – информация о выбранной МО с адресом и возможностью посмотреть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551" y="996574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записи к врачу пользователь пошагово выбирает нужный ему населенный пункт,</a:t>
            </a:r>
            <a:r>
              <a:rPr lang="en-US" dirty="0" smtClean="0"/>
              <a:t> </a:t>
            </a:r>
            <a:r>
              <a:rPr lang="ru-RU" dirty="0" smtClean="0"/>
              <a:t>затем нужную МО, в которой выбирает специалиста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Выноска 1 8"/>
          <p:cNvSpPr/>
          <p:nvPr/>
        </p:nvSpPr>
        <p:spPr>
          <a:xfrm>
            <a:off x="6476269" y="4509120"/>
            <a:ext cx="2592288" cy="1362510"/>
          </a:xfrm>
          <a:prstGeom prst="borderCallout1">
            <a:avLst>
              <a:gd name="adj1" fmla="val 18750"/>
              <a:gd name="adj2" fmla="val -8333"/>
              <a:gd name="adj3" fmla="val 40126"/>
              <a:gd name="adj4" fmla="val -37357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перейти на день, чтобы записаться, если есть свободные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номерки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:\ЭР\на сайт\Портал записи к врачу - запись к врачу на врем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002810" cy="47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Портал записи к врачу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6516216" y="1628800"/>
            <a:ext cx="2232248" cy="721812"/>
          </a:xfrm>
          <a:prstGeom prst="borderCallout1">
            <a:avLst>
              <a:gd name="adj1" fmla="val 18750"/>
              <a:gd name="adj2" fmla="val -8333"/>
              <a:gd name="adj3" fmla="val 49019"/>
              <a:gd name="adj4" fmla="val -89269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 о выбранном враче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0" y="1015872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этом шаге пользователь выбирает время для записи, видя свободные и занятые номерки.</a:t>
            </a:r>
            <a:endParaRPr lang="ru-RU" dirty="0"/>
          </a:p>
        </p:txBody>
      </p:sp>
      <p:sp>
        <p:nvSpPr>
          <p:cNvPr id="9" name="Выноска 1 8"/>
          <p:cNvSpPr/>
          <p:nvPr/>
        </p:nvSpPr>
        <p:spPr>
          <a:xfrm>
            <a:off x="5868144" y="4581128"/>
            <a:ext cx="2592288" cy="1008112"/>
          </a:xfrm>
          <a:prstGeom prst="borderCallout1">
            <a:avLst>
              <a:gd name="adj1" fmla="val 18750"/>
              <a:gd name="adj2" fmla="val -8333"/>
              <a:gd name="adj3" fmla="val 40126"/>
              <a:gd name="adj4" fmla="val -37357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записаться на любое свободное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19961</TotalTime>
  <Words>1936</Words>
  <Application>Microsoft Office PowerPoint</Application>
  <PresentationFormat>Экран (4:3)</PresentationFormat>
  <Paragraphs>206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Электронная  регистратура 3.0</vt:lpstr>
      <vt:lpstr>Общие сведения</vt:lpstr>
      <vt:lpstr>Модульность решения</vt:lpstr>
      <vt:lpstr>Технические требования</vt:lpstr>
      <vt:lpstr>Принцип работы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Портал записи к врачу</vt:lpstr>
      <vt:lpstr>Запись через инфомат</vt:lpstr>
      <vt:lpstr>Запись через инфомат</vt:lpstr>
      <vt:lpstr>Оповещения и напоминания</vt:lpstr>
      <vt:lpstr>Возможности администрирования</vt:lpstr>
      <vt:lpstr>Управление Учреждениями</vt:lpstr>
      <vt:lpstr>Управление участками</vt:lpstr>
      <vt:lpstr>Управление персоналом</vt:lpstr>
      <vt:lpstr>Управление расписанием</vt:lpstr>
      <vt:lpstr>Управление пользователями</vt:lpstr>
      <vt:lpstr>Статистика</vt:lpstr>
      <vt:lpstr>Статистика</vt:lpstr>
      <vt:lpstr>Редактор печатных форм</vt:lpstr>
      <vt:lpstr>Журналы системы</vt:lpstr>
      <vt:lpstr>Управление агентами и поиском</vt:lpstr>
      <vt:lpstr>Управление порталом</vt:lpstr>
      <vt:lpstr>Другие возможности</vt:lpstr>
      <vt:lpstr>Проверка форм</vt:lpstr>
      <vt:lpstr>Всплывающие сообщения</vt:lpstr>
      <vt:lpstr>Всплывающие сообщения</vt:lpstr>
      <vt:lpstr>Преимущества системы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 регистратура</dc:title>
  <dc:creator>Константин Поздникин</dc:creator>
  <cp:lastModifiedBy>Константин Поздникин</cp:lastModifiedBy>
  <cp:revision>52</cp:revision>
  <dcterms:created xsi:type="dcterms:W3CDTF">2015-01-19T14:08:40Z</dcterms:created>
  <dcterms:modified xsi:type="dcterms:W3CDTF">2015-02-03T12:34:09Z</dcterms:modified>
</cp:coreProperties>
</file>